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0" r:id="rId2"/>
    <p:sldId id="256" r:id="rId3"/>
    <p:sldId id="260" r:id="rId4"/>
    <p:sldId id="257" r:id="rId5"/>
    <p:sldId id="258"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9999"/>
    <a:srgbClr val="009999"/>
    <a:srgbClr val="FF66FF"/>
    <a:srgbClr val="3366FF"/>
    <a:srgbClr val="FF99FF"/>
    <a:srgbClr val="FFFF66"/>
    <a:srgbClr val="FFFFCC"/>
    <a:srgbClr val="66FFFF"/>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26747F1-FCE6-4CA9-B92A-7CA0AE525D00}" type="datetimeFigureOut">
              <a:rPr lang="en-US" smtClean="0"/>
              <a:pPr/>
              <a:t>4/8/2023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5C326A5-3BAD-436F-B7FA-D11F5D410A8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6747F1-FCE6-4CA9-B92A-7CA0AE525D00}"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326A5-3BAD-436F-B7FA-D11F5D410A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6747F1-FCE6-4CA9-B92A-7CA0AE525D00}"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326A5-3BAD-436F-B7FA-D11F5D410A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26747F1-FCE6-4CA9-B92A-7CA0AE525D00}" type="datetimeFigureOut">
              <a:rPr lang="en-US" smtClean="0"/>
              <a:pPr/>
              <a:t>4/8/2023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C326A5-3BAD-436F-B7FA-D11F5D410A8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6747F1-FCE6-4CA9-B92A-7CA0AE525D00}" type="datetimeFigureOut">
              <a:rPr lang="en-US" smtClean="0"/>
              <a:pPr/>
              <a:t>4/8/2023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5C326A5-3BAD-436F-B7FA-D11F5D410A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26747F1-FCE6-4CA9-B92A-7CA0AE525D00}" type="datetimeFigureOut">
              <a:rPr lang="en-US" smtClean="0"/>
              <a:pPr/>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326A5-3BAD-436F-B7FA-D11F5D410A8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26747F1-FCE6-4CA9-B92A-7CA0AE525D00}" type="datetimeFigureOut">
              <a:rPr lang="en-US" smtClean="0"/>
              <a:pPr/>
              <a:t>4/8/2023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C326A5-3BAD-436F-B7FA-D11F5D410A8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26747F1-FCE6-4CA9-B92A-7CA0AE525D00}" type="datetimeFigureOut">
              <a:rPr lang="en-US" smtClean="0"/>
              <a:pPr/>
              <a:t>4/8/2023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C326A5-3BAD-436F-B7FA-D11F5D410A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747F1-FCE6-4CA9-B92A-7CA0AE525D00}" type="datetimeFigureOut">
              <a:rPr lang="en-US" smtClean="0"/>
              <a:pPr/>
              <a:t>4/8/2023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C326A5-3BAD-436F-B7FA-D11F5D410A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6747F1-FCE6-4CA9-B92A-7CA0AE525D00}" type="datetimeFigureOut">
              <a:rPr lang="en-US" smtClean="0"/>
              <a:pPr/>
              <a:t>4/8/2023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C326A5-3BAD-436F-B7FA-D11F5D410A8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26747F1-FCE6-4CA9-B92A-7CA0AE525D00}" type="datetimeFigureOut">
              <a:rPr lang="en-US" smtClean="0"/>
              <a:pPr/>
              <a:t>4/8/2023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5C326A5-3BAD-436F-B7FA-D11F5D410A8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26747F1-FCE6-4CA9-B92A-7CA0AE525D00}" type="datetimeFigureOut">
              <a:rPr lang="en-US" smtClean="0"/>
              <a:pPr/>
              <a:t>4/8/2023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5C326A5-3BAD-436F-B7FA-D11F5D410A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
            <a:ext cx="9144000" cy="5940088"/>
          </a:xfrm>
          <a:prstGeom prst="rect">
            <a:avLst/>
          </a:prstGeom>
          <a:noFill/>
        </p:spPr>
        <p:txBody>
          <a:bodyPr wrap="square" rtlCol="0">
            <a:spAutoFit/>
          </a:bodyPr>
          <a:lstStyle/>
          <a:p>
            <a:pPr algn="ctr"/>
            <a:endParaRPr lang="en-GB" sz="3600" dirty="0" smtClean="0">
              <a:solidFill>
                <a:schemeClr val="accent1">
                  <a:lumMod val="50000"/>
                </a:schemeClr>
              </a:solidFill>
            </a:endParaRPr>
          </a:p>
          <a:p>
            <a:pPr algn="ctr"/>
            <a:r>
              <a:rPr lang="en-GB" sz="3600" dirty="0" smtClean="0">
                <a:solidFill>
                  <a:schemeClr val="tx1">
                    <a:lumMod val="95000"/>
                    <a:lumOff val="5000"/>
                  </a:schemeClr>
                </a:solidFill>
              </a:rPr>
              <a:t>Content Prepared by</a:t>
            </a:r>
          </a:p>
          <a:p>
            <a:endParaRPr lang="en-GB" dirty="0" smtClean="0"/>
          </a:p>
          <a:p>
            <a:endParaRPr lang="en-GB" dirty="0" smtClean="0"/>
          </a:p>
          <a:p>
            <a:endParaRPr lang="en-GB" dirty="0" smtClean="0"/>
          </a:p>
          <a:p>
            <a:endParaRPr lang="en-GB" dirty="0" smtClean="0"/>
          </a:p>
          <a:p>
            <a:pPr algn="ctr"/>
            <a:r>
              <a:rPr lang="en-GB" sz="6000" b="1" dirty="0" smtClean="0">
                <a:solidFill>
                  <a:srgbClr val="00B050"/>
                </a:solidFill>
                <a:latin typeface="Algerian" pitchFamily="82" charset="0"/>
              </a:rPr>
              <a:t>Ms. C. SASIKALA</a:t>
            </a:r>
          </a:p>
          <a:p>
            <a:pPr algn="ctr"/>
            <a:r>
              <a:rPr lang="en-GB" sz="4400" dirty="0" smtClean="0">
                <a:solidFill>
                  <a:srgbClr val="7030A0"/>
                </a:solidFill>
              </a:rPr>
              <a:t>Assistant Professor,</a:t>
            </a:r>
          </a:p>
          <a:p>
            <a:pPr algn="ctr"/>
            <a:r>
              <a:rPr lang="en-GB" sz="4400" dirty="0" smtClean="0">
                <a:solidFill>
                  <a:srgbClr val="7030A0"/>
                </a:solidFill>
              </a:rPr>
              <a:t>Department of English,</a:t>
            </a:r>
          </a:p>
          <a:p>
            <a:pPr algn="ctr"/>
            <a:r>
              <a:rPr lang="en-GB" sz="4400" dirty="0" smtClean="0">
                <a:solidFill>
                  <a:srgbClr val="7030A0"/>
                </a:solidFill>
              </a:rPr>
              <a:t>Jamal Mohamed College,</a:t>
            </a:r>
          </a:p>
          <a:p>
            <a:pPr algn="ctr"/>
            <a:r>
              <a:rPr lang="en-GB" sz="4400" dirty="0" err="1" smtClean="0">
                <a:solidFill>
                  <a:srgbClr val="7030A0"/>
                </a:solidFill>
              </a:rPr>
              <a:t>Trichy</a:t>
            </a:r>
            <a:r>
              <a:rPr lang="en-GB" sz="4400" dirty="0" smtClean="0">
                <a:solidFill>
                  <a:srgbClr val="7030A0"/>
                </a:solidFill>
              </a:rPr>
              <a:t> – 620 020.</a:t>
            </a:r>
            <a:endParaRPr lang="en-US" sz="4400" dirty="0">
              <a:solidFill>
                <a:srgbClr val="7030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a:solidFill>
            <a:srgbClr val="FF99FF"/>
          </a:solidFill>
        </p:spPr>
        <p:txBody>
          <a:bodyPr>
            <a:normAutofit/>
          </a:bodyPr>
          <a:lstStyle/>
          <a:p>
            <a:pPr>
              <a:buNone/>
            </a:pPr>
            <a:r>
              <a:rPr lang="en-US" sz="3600" b="1" dirty="0" smtClean="0"/>
              <a:t>	</a:t>
            </a:r>
            <a:r>
              <a:rPr lang="en-US" sz="3600" b="1" dirty="0" smtClean="0">
                <a:solidFill>
                  <a:srgbClr val="3366FF"/>
                </a:solidFill>
              </a:rPr>
              <a:t>Weavers, weaving at fall of night,</a:t>
            </a:r>
          </a:p>
          <a:p>
            <a:pPr>
              <a:buNone/>
            </a:pPr>
            <a:r>
              <a:rPr lang="en-US" sz="3600" b="1" dirty="0" smtClean="0">
                <a:solidFill>
                  <a:srgbClr val="3366FF"/>
                </a:solidFill>
              </a:rPr>
              <a:t/>
            </a:r>
            <a:br>
              <a:rPr lang="en-US" sz="3600" b="1" dirty="0" smtClean="0">
                <a:solidFill>
                  <a:srgbClr val="3366FF"/>
                </a:solidFill>
              </a:rPr>
            </a:br>
            <a:r>
              <a:rPr lang="en-US" sz="3600" b="1" dirty="0" smtClean="0">
                <a:solidFill>
                  <a:srgbClr val="3366FF"/>
                </a:solidFill>
              </a:rPr>
              <a:t>Why do you weave a garment so bright? . . .</a:t>
            </a:r>
          </a:p>
          <a:p>
            <a:pPr>
              <a:buNone/>
            </a:pPr>
            <a:r>
              <a:rPr lang="en-US" sz="3600" b="1" dirty="0" smtClean="0">
                <a:solidFill>
                  <a:srgbClr val="3366FF"/>
                </a:solidFill>
              </a:rPr>
              <a:t/>
            </a:r>
            <a:br>
              <a:rPr lang="en-US" sz="3600" b="1" dirty="0" smtClean="0">
                <a:solidFill>
                  <a:srgbClr val="3366FF"/>
                </a:solidFill>
              </a:rPr>
            </a:br>
            <a:r>
              <a:rPr lang="en-US" sz="3600" b="1" dirty="0" smtClean="0">
                <a:solidFill>
                  <a:srgbClr val="3366FF"/>
                </a:solidFill>
              </a:rPr>
              <a:t>Like the plumes of a peacock, purple and green,</a:t>
            </a:r>
          </a:p>
          <a:p>
            <a:pPr>
              <a:buNone/>
            </a:pPr>
            <a:r>
              <a:rPr lang="en-US" sz="3600" b="1" dirty="0" smtClean="0">
                <a:solidFill>
                  <a:srgbClr val="3366FF"/>
                </a:solidFill>
              </a:rPr>
              <a:t/>
            </a:r>
            <a:br>
              <a:rPr lang="en-US" sz="3600" b="1" dirty="0" smtClean="0">
                <a:solidFill>
                  <a:srgbClr val="3366FF"/>
                </a:solidFill>
              </a:rPr>
            </a:br>
            <a:r>
              <a:rPr lang="en-US" sz="3600" b="1" dirty="0" smtClean="0">
                <a:solidFill>
                  <a:srgbClr val="3366FF"/>
                </a:solidFill>
              </a:rPr>
              <a:t>We weave the marriage-veils of a queen</a:t>
            </a:r>
            <a:endParaRPr lang="en-US" sz="3600" b="1" dirty="0">
              <a:solidFill>
                <a:srgbClr val="3366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a:solidFill>
            <a:srgbClr val="92D050"/>
          </a:solidFill>
        </p:spPr>
        <p:txBody>
          <a:bodyPr/>
          <a:lstStyle/>
          <a:p>
            <a:pPr algn="ctr">
              <a:buNone/>
            </a:pPr>
            <a:r>
              <a:rPr lang="en-US" b="1" dirty="0" smtClean="0">
                <a:solidFill>
                  <a:srgbClr val="3366FF"/>
                </a:solidFill>
              </a:rPr>
              <a:t>Meaning</a:t>
            </a:r>
          </a:p>
          <a:p>
            <a:pPr>
              <a:buNone/>
            </a:pPr>
            <a:r>
              <a:rPr lang="en-US" b="1" dirty="0" smtClean="0">
                <a:solidFill>
                  <a:srgbClr val="7030A0"/>
                </a:solidFill>
              </a:rPr>
              <a:t>Fall of night – at the time of sunset</a:t>
            </a:r>
          </a:p>
          <a:p>
            <a:pPr>
              <a:buNone/>
            </a:pPr>
            <a:r>
              <a:rPr lang="en-US" b="1" dirty="0" smtClean="0">
                <a:solidFill>
                  <a:srgbClr val="7030A0"/>
                </a:solidFill>
              </a:rPr>
              <a:t>Plumes-feather </a:t>
            </a:r>
          </a:p>
          <a:p>
            <a:pPr>
              <a:buNone/>
            </a:pPr>
            <a:r>
              <a:rPr lang="en-US" b="1" dirty="0" smtClean="0">
                <a:solidFill>
                  <a:srgbClr val="7030A0"/>
                </a:solidFill>
              </a:rPr>
              <a:t>Purple and green- here it refers to </a:t>
            </a:r>
          </a:p>
          <a:p>
            <a:pPr>
              <a:buNone/>
            </a:pPr>
            <a:r>
              <a:rPr lang="en-US" b="1" dirty="0" smtClean="0">
                <a:solidFill>
                  <a:srgbClr val="7030A0"/>
                </a:solidFill>
              </a:rPr>
              <a:t>                                    peacock</a:t>
            </a:r>
          </a:p>
          <a:p>
            <a:pPr>
              <a:buNone/>
            </a:pPr>
            <a:r>
              <a:rPr lang="en-US" b="1" dirty="0" smtClean="0">
                <a:solidFill>
                  <a:srgbClr val="7030A0"/>
                </a:solidFill>
              </a:rPr>
              <a:t>Marriage-veils –a piece of material</a:t>
            </a:r>
          </a:p>
          <a:p>
            <a:pPr>
              <a:buNone/>
            </a:pPr>
            <a:r>
              <a:rPr lang="en-US" b="1" dirty="0" smtClean="0">
                <a:solidFill>
                  <a:srgbClr val="7030A0"/>
                </a:solidFill>
              </a:rPr>
              <a:t>                           Cover the face or head</a:t>
            </a:r>
          </a:p>
          <a:p>
            <a:endParaRPr lang="en-US" dirty="0"/>
          </a:p>
        </p:txBody>
      </p:sp>
      <p:pic>
        <p:nvPicPr>
          <p:cNvPr id="4" name="Picture 3" descr="Why Do We Call It A Sunrise and Sunset If The Earth Is Going Around the  Sun? | Aplanetruth.info"/>
          <p:cNvPicPr/>
          <p:nvPr/>
        </p:nvPicPr>
        <p:blipFill>
          <a:blip r:embed="rId2" cstate="print"/>
          <a:srcRect/>
          <a:stretch>
            <a:fillRect/>
          </a:stretch>
        </p:blipFill>
        <p:spPr bwMode="auto">
          <a:xfrm>
            <a:off x="6096000" y="228600"/>
            <a:ext cx="2743200" cy="2514599"/>
          </a:xfrm>
          <a:prstGeom prst="rect">
            <a:avLst/>
          </a:prstGeom>
          <a:noFill/>
          <a:ln w="9525">
            <a:noFill/>
            <a:miter lim="800000"/>
            <a:headEnd/>
            <a:tailEnd/>
          </a:ln>
        </p:spPr>
      </p:pic>
      <p:pic>
        <p:nvPicPr>
          <p:cNvPr id="5" name="Picture 4" descr="The Spiritual Life of the Peacock - WSJ"/>
          <p:cNvPicPr/>
          <p:nvPr/>
        </p:nvPicPr>
        <p:blipFill>
          <a:blip r:embed="rId3" cstate="print"/>
          <a:srcRect/>
          <a:stretch>
            <a:fillRect/>
          </a:stretch>
        </p:blipFill>
        <p:spPr bwMode="auto">
          <a:xfrm>
            <a:off x="6096000" y="4191000"/>
            <a:ext cx="2590800" cy="2014552"/>
          </a:xfrm>
          <a:prstGeom prst="rect">
            <a:avLst/>
          </a:prstGeom>
          <a:noFill/>
          <a:ln w="9525">
            <a:noFill/>
            <a:miter lim="800000"/>
            <a:headEnd/>
            <a:tailEnd/>
          </a:ln>
        </p:spPr>
      </p:pic>
      <p:pic>
        <p:nvPicPr>
          <p:cNvPr id="6" name="Picture 5" descr="The Most Expensive Wedding Dresses Of All Time | Harper's BAZAAR Arabia"/>
          <p:cNvPicPr/>
          <p:nvPr/>
        </p:nvPicPr>
        <p:blipFill>
          <a:blip r:embed="rId4" cstate="print"/>
          <a:srcRect/>
          <a:stretch>
            <a:fillRect/>
          </a:stretch>
        </p:blipFill>
        <p:spPr bwMode="auto">
          <a:xfrm>
            <a:off x="304800" y="3810000"/>
            <a:ext cx="5562600" cy="2819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991600" cy="6553200"/>
          </a:xfrm>
          <a:solidFill>
            <a:srgbClr val="009999"/>
          </a:solidFill>
        </p:spPr>
        <p:txBody>
          <a:bodyPr/>
          <a:lstStyle/>
          <a:p>
            <a:pPr>
              <a:buNone/>
            </a:pPr>
            <a:r>
              <a:rPr lang="en-US" sz="4000" b="1" dirty="0" smtClean="0">
                <a:solidFill>
                  <a:srgbClr val="FF9999"/>
                </a:solidFill>
              </a:rPr>
              <a:t>Weavers, weaving solemn and still,</a:t>
            </a:r>
            <a:br>
              <a:rPr lang="en-US" sz="4000" b="1" dirty="0" smtClean="0">
                <a:solidFill>
                  <a:srgbClr val="FF9999"/>
                </a:solidFill>
              </a:rPr>
            </a:br>
            <a:endParaRPr lang="en-US" sz="4000" b="1" dirty="0" smtClean="0">
              <a:solidFill>
                <a:srgbClr val="FF9999"/>
              </a:solidFill>
            </a:endParaRPr>
          </a:p>
          <a:p>
            <a:pPr>
              <a:buNone/>
            </a:pPr>
            <a:r>
              <a:rPr lang="en-US" sz="4000" b="1" dirty="0" smtClean="0">
                <a:solidFill>
                  <a:srgbClr val="FF9999"/>
                </a:solidFill>
              </a:rPr>
              <a:t>What do you weave in the moonlight chill? . . .</a:t>
            </a:r>
            <a:br>
              <a:rPr lang="en-US" sz="4000" b="1" dirty="0" smtClean="0">
                <a:solidFill>
                  <a:srgbClr val="FF9999"/>
                </a:solidFill>
              </a:rPr>
            </a:br>
            <a:endParaRPr lang="en-US" sz="4000" b="1" dirty="0" smtClean="0">
              <a:solidFill>
                <a:srgbClr val="FF9999"/>
              </a:solidFill>
            </a:endParaRPr>
          </a:p>
          <a:p>
            <a:pPr>
              <a:buNone/>
            </a:pPr>
            <a:r>
              <a:rPr lang="en-US" sz="4000" b="1" dirty="0" smtClean="0">
                <a:solidFill>
                  <a:srgbClr val="FF9999"/>
                </a:solidFill>
              </a:rPr>
              <a:t>White as a feather and white as a cloud,</a:t>
            </a:r>
            <a:br>
              <a:rPr lang="en-US" sz="4000" b="1" dirty="0" smtClean="0">
                <a:solidFill>
                  <a:srgbClr val="FF9999"/>
                </a:solidFill>
              </a:rPr>
            </a:br>
            <a:endParaRPr lang="en-US" sz="4000" b="1" dirty="0" smtClean="0">
              <a:solidFill>
                <a:srgbClr val="FF9999"/>
              </a:solidFill>
            </a:endParaRPr>
          </a:p>
          <a:p>
            <a:pPr>
              <a:buNone/>
            </a:pPr>
            <a:r>
              <a:rPr lang="en-US" sz="4000" b="1" dirty="0" smtClean="0">
                <a:solidFill>
                  <a:srgbClr val="FF9999"/>
                </a:solidFill>
              </a:rPr>
              <a:t>We weave a dead man's funeral shroud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a:solidFill>
            <a:srgbClr val="00CCFF"/>
          </a:solidFill>
        </p:spPr>
        <p:txBody>
          <a:bodyPr/>
          <a:lstStyle/>
          <a:p>
            <a:pPr algn="ctr">
              <a:buNone/>
            </a:pPr>
            <a:r>
              <a:rPr lang="en-US" b="1" dirty="0" smtClean="0">
                <a:solidFill>
                  <a:srgbClr val="7030A0"/>
                </a:solidFill>
              </a:rPr>
              <a:t>Meanings</a:t>
            </a:r>
          </a:p>
          <a:p>
            <a:r>
              <a:rPr lang="en-US" b="1" dirty="0" smtClean="0">
                <a:solidFill>
                  <a:srgbClr val="002060"/>
                </a:solidFill>
              </a:rPr>
              <a:t>Moonlight chill-the cooling came from </a:t>
            </a:r>
          </a:p>
          <a:p>
            <a:pPr>
              <a:buNone/>
            </a:pPr>
            <a:r>
              <a:rPr lang="en-US" b="1" dirty="0" smtClean="0">
                <a:solidFill>
                  <a:srgbClr val="002060"/>
                </a:solidFill>
              </a:rPr>
              <a:t>                            the moon</a:t>
            </a:r>
          </a:p>
          <a:p>
            <a:r>
              <a:rPr lang="en-US" b="1" dirty="0" smtClean="0">
                <a:solidFill>
                  <a:srgbClr val="002060"/>
                </a:solidFill>
              </a:rPr>
              <a:t>Funeral shroud- a cloth used to </a:t>
            </a:r>
          </a:p>
          <a:p>
            <a:pPr>
              <a:buNone/>
            </a:pPr>
            <a:r>
              <a:rPr lang="en-US" b="1" dirty="0" smtClean="0">
                <a:solidFill>
                  <a:srgbClr val="002060"/>
                </a:solidFill>
              </a:rPr>
              <a:t>                        wrap a dead body before it is buried.</a:t>
            </a:r>
          </a:p>
          <a:p>
            <a:pPr>
              <a:buNone/>
            </a:pPr>
            <a:endParaRPr lang="en-US" dirty="0" smtClean="0"/>
          </a:p>
          <a:p>
            <a:pPr lvl="8">
              <a:buNone/>
            </a:pPr>
            <a:r>
              <a:rPr lang="en-US" sz="2800" dirty="0" smtClean="0"/>
              <a:t>									</a:t>
            </a:r>
          </a:p>
          <a:p>
            <a:pPr lvl="8">
              <a:buNone/>
            </a:pPr>
            <a:endParaRPr lang="en-US" sz="2800" dirty="0" smtClean="0"/>
          </a:p>
          <a:p>
            <a:pPr lvl="8">
              <a:buNone/>
            </a:pPr>
            <a:endParaRPr lang="en-US" sz="2800" dirty="0"/>
          </a:p>
        </p:txBody>
      </p:sp>
      <p:pic>
        <p:nvPicPr>
          <p:cNvPr id="4" name="Picture 3" descr="Moonlight &amp; Stars"/>
          <p:cNvPicPr/>
          <p:nvPr/>
        </p:nvPicPr>
        <p:blipFill>
          <a:blip r:embed="rId2" cstate="print"/>
          <a:srcRect/>
          <a:stretch>
            <a:fillRect/>
          </a:stretch>
        </p:blipFill>
        <p:spPr bwMode="auto">
          <a:xfrm>
            <a:off x="7086600" y="152400"/>
            <a:ext cx="1905000" cy="1905000"/>
          </a:xfrm>
          <a:prstGeom prst="rect">
            <a:avLst/>
          </a:prstGeom>
          <a:noFill/>
          <a:ln w="9525">
            <a:noFill/>
            <a:miter lim="800000"/>
            <a:headEnd/>
            <a:tailEnd/>
          </a:ln>
        </p:spPr>
      </p:pic>
      <p:pic>
        <p:nvPicPr>
          <p:cNvPr id="5" name="Picture 4" descr="Willow Carrier and Burial Shroud - Passages International, Inc."/>
          <p:cNvPicPr/>
          <p:nvPr/>
        </p:nvPicPr>
        <p:blipFill>
          <a:blip r:embed="rId3" cstate="print"/>
          <a:srcRect/>
          <a:stretch>
            <a:fillRect/>
          </a:stretch>
        </p:blipFill>
        <p:spPr bwMode="auto">
          <a:xfrm>
            <a:off x="457200" y="3276600"/>
            <a:ext cx="5791200" cy="24438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52400"/>
            <a:ext cx="8839200" cy="6477000"/>
          </a:xfrm>
          <a:solidFill>
            <a:schemeClr val="accent1">
              <a:lumMod val="75000"/>
            </a:schemeClr>
          </a:solidFill>
        </p:spPr>
        <p:txBody>
          <a:bodyPr>
            <a:normAutofit/>
          </a:bodyPr>
          <a:lstStyle/>
          <a:p>
            <a:r>
              <a:rPr lang="en-US" sz="11500" b="1" dirty="0" smtClean="0">
                <a:solidFill>
                  <a:srgbClr val="0070C0"/>
                </a:solidFill>
              </a:rPr>
              <a:t>INDIAN WEAVERS</a:t>
            </a:r>
          </a:p>
          <a:p>
            <a:r>
              <a:rPr lang="en-US" sz="8000" b="1" dirty="0" smtClean="0">
                <a:solidFill>
                  <a:srgbClr val="FFFF00"/>
                </a:solidFill>
              </a:rPr>
              <a:t>-</a:t>
            </a:r>
            <a:r>
              <a:rPr lang="en-US" sz="4800" b="1" dirty="0" smtClean="0">
                <a:solidFill>
                  <a:srgbClr val="FFFF00"/>
                </a:solidFill>
              </a:rPr>
              <a:t>SAROJINI NAIDU</a:t>
            </a:r>
            <a:endParaRPr lang="en-US" sz="8000" b="1"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52400"/>
            <a:ext cx="8991600" cy="6553200"/>
          </a:xfrm>
          <a:solidFill>
            <a:schemeClr val="accent2">
              <a:lumMod val="75000"/>
            </a:schemeClr>
          </a:solidFill>
        </p:spPr>
        <p:txBody>
          <a:bodyPr/>
          <a:lstStyle/>
          <a:p>
            <a:pPr algn="ctr">
              <a:buNone/>
            </a:pPr>
            <a:r>
              <a:rPr lang="en-US" b="1" dirty="0" smtClean="0">
                <a:solidFill>
                  <a:srgbClr val="7030A0"/>
                </a:solidFill>
              </a:rPr>
              <a:t>AGENDA</a:t>
            </a:r>
          </a:p>
          <a:p>
            <a:r>
              <a:rPr lang="en-US" sz="6000" b="1" dirty="0" smtClean="0">
                <a:solidFill>
                  <a:srgbClr val="FFFF00"/>
                </a:solidFill>
              </a:rPr>
              <a:t>Introduction</a:t>
            </a:r>
          </a:p>
          <a:p>
            <a:r>
              <a:rPr lang="en-US" sz="6000" b="1" dirty="0" smtClean="0">
                <a:solidFill>
                  <a:srgbClr val="FFFF00"/>
                </a:solidFill>
              </a:rPr>
              <a:t>Theme of the poem</a:t>
            </a:r>
          </a:p>
          <a:p>
            <a:r>
              <a:rPr lang="en-US" sz="6000" b="1" dirty="0" smtClean="0">
                <a:solidFill>
                  <a:srgbClr val="FFFF00"/>
                </a:solidFill>
              </a:rPr>
              <a:t>Poem lines</a:t>
            </a:r>
          </a:p>
          <a:p>
            <a:r>
              <a:rPr lang="en-US" sz="6000" b="1" dirty="0" smtClean="0">
                <a:solidFill>
                  <a:srgbClr val="FFFF00"/>
                </a:solidFill>
              </a:rPr>
              <a:t>Explanation</a:t>
            </a:r>
          </a:p>
          <a:p>
            <a:r>
              <a:rPr lang="en-US" sz="6000" b="1" dirty="0" smtClean="0">
                <a:solidFill>
                  <a:srgbClr val="FFFF00"/>
                </a:solidFill>
              </a:rPr>
              <a:t>Literary Devices </a:t>
            </a:r>
            <a:endParaRPr lang="en-US" sz="6000" b="1"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arojini Naidu birthday: 11 facts about 'Nightingale of India' as nation  observes her 140th birth anniversary - The Financial Express"/>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
        <p:nvSpPr>
          <p:cNvPr id="5" name="TextBox 4"/>
          <p:cNvSpPr txBox="1"/>
          <p:nvPr/>
        </p:nvSpPr>
        <p:spPr>
          <a:xfrm>
            <a:off x="381000" y="4876800"/>
            <a:ext cx="2057400" cy="830997"/>
          </a:xfrm>
          <a:prstGeom prst="rect">
            <a:avLst/>
          </a:prstGeom>
          <a:noFill/>
        </p:spPr>
        <p:txBody>
          <a:bodyPr wrap="square" rtlCol="0">
            <a:spAutoFit/>
          </a:bodyPr>
          <a:lstStyle/>
          <a:p>
            <a:r>
              <a:rPr lang="en-US" sz="2400" dirty="0" smtClean="0">
                <a:solidFill>
                  <a:srgbClr val="C00000"/>
                </a:solidFill>
              </a:rPr>
              <a:t>Nightingale of India</a:t>
            </a:r>
            <a:endParaRPr lang="en-US" sz="2400"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52400"/>
            <a:ext cx="8839200" cy="6553200"/>
          </a:xfrm>
          <a:solidFill>
            <a:srgbClr val="FF66FF"/>
          </a:solidFill>
        </p:spPr>
        <p:txBody>
          <a:bodyPr/>
          <a:lstStyle/>
          <a:p>
            <a:pPr>
              <a:buNone/>
            </a:pPr>
            <a:r>
              <a:rPr lang="en-US" b="1" dirty="0" smtClean="0">
                <a:solidFill>
                  <a:srgbClr val="FF0000"/>
                </a:solidFill>
              </a:rPr>
              <a:t>INTRODUCTION</a:t>
            </a:r>
          </a:p>
          <a:p>
            <a:pPr>
              <a:buNone/>
            </a:pPr>
            <a:r>
              <a:rPr lang="en-US" b="1" dirty="0" err="1" smtClean="0">
                <a:solidFill>
                  <a:srgbClr val="002060"/>
                </a:solidFill>
              </a:rPr>
              <a:t>Sarojini</a:t>
            </a:r>
            <a:r>
              <a:rPr lang="en-US" b="1" dirty="0" smtClean="0">
                <a:solidFill>
                  <a:srgbClr val="002060"/>
                </a:solidFill>
              </a:rPr>
              <a:t> Naidu was an India political leader born on February 13, 1879 in Hyderabad, India. At a young age she wrote poetry and plays, a hobby she kept throughout her life. She later studied in England, and in 1916 she met Mahatma Gandhi which sparked her interest in the fight for India’s freedom. In 1925 she was elected as the first female President of the India National Congress. After India’s independence from England, Naidu became the first woman Governor of Uttar Pradesh. Naidu died on March 02, 1949 at </a:t>
            </a:r>
            <a:r>
              <a:rPr lang="en-US" b="1" dirty="0" err="1" smtClean="0">
                <a:solidFill>
                  <a:srgbClr val="002060"/>
                </a:solidFill>
              </a:rPr>
              <a:t>Lucknow</a:t>
            </a:r>
            <a:r>
              <a:rPr lang="en-US" b="1" dirty="0" smtClean="0">
                <a:solidFill>
                  <a:srgbClr val="002060"/>
                </a:solidFill>
              </a:rPr>
              <a:t>, Uttar Pradesh</a:t>
            </a:r>
            <a:r>
              <a:rPr lang="en-US" dirty="0" smtClean="0"/>
              <a: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228600"/>
            <a:ext cx="8839200" cy="6400800"/>
          </a:xfrm>
          <a:solidFill>
            <a:srgbClr val="6699FF"/>
          </a:solidFill>
        </p:spPr>
        <p:txBody>
          <a:bodyPr>
            <a:normAutofit/>
          </a:bodyPr>
          <a:lstStyle/>
          <a:p>
            <a:pPr algn="ctr">
              <a:buNone/>
            </a:pPr>
            <a:r>
              <a:rPr lang="en-US" b="1" dirty="0" smtClean="0">
                <a:solidFill>
                  <a:srgbClr val="FFFF00"/>
                </a:solidFill>
              </a:rPr>
              <a:t>THEME OF THE POEM</a:t>
            </a:r>
          </a:p>
          <a:p>
            <a:r>
              <a:rPr lang="en-US" sz="3200" b="1" i="1" dirty="0" smtClean="0">
                <a:solidFill>
                  <a:srgbClr val="FFCC66"/>
                </a:solidFill>
              </a:rPr>
              <a:t>Indian Weavers</a:t>
            </a:r>
            <a:r>
              <a:rPr lang="en-US" sz="3200" b="1" dirty="0" smtClean="0">
                <a:solidFill>
                  <a:srgbClr val="FFCC66"/>
                </a:solidFill>
              </a:rPr>
              <a:t> by </a:t>
            </a:r>
            <a:r>
              <a:rPr lang="en-US" sz="3200" b="1" dirty="0" err="1" smtClean="0">
                <a:solidFill>
                  <a:srgbClr val="FFCC66"/>
                </a:solidFill>
              </a:rPr>
              <a:t>Sarojini</a:t>
            </a:r>
            <a:r>
              <a:rPr lang="en-US" sz="3200" b="1" dirty="0" smtClean="0">
                <a:solidFill>
                  <a:srgbClr val="FFCC66"/>
                </a:solidFill>
              </a:rPr>
              <a:t> Naidu is a short poem consisting of three stanzas having four lines each. The poet talks about three types of dresses that the Indian Weavers weave at three particular times of the day. Metaphorically each time and the </a:t>
            </a:r>
            <a:r>
              <a:rPr lang="en-US" sz="3200" b="1" dirty="0" smtClean="0">
                <a:solidFill>
                  <a:srgbClr val="C00000"/>
                </a:solidFill>
              </a:rPr>
              <a:t>dress weaved in that time </a:t>
            </a:r>
            <a:r>
              <a:rPr lang="en-US" sz="3200" b="1" dirty="0" err="1" smtClean="0">
                <a:solidFill>
                  <a:srgbClr val="C00000"/>
                </a:solidFill>
              </a:rPr>
              <a:t>symbolises</a:t>
            </a:r>
            <a:r>
              <a:rPr lang="en-US" sz="3200" b="1" dirty="0" smtClean="0">
                <a:solidFill>
                  <a:srgbClr val="C00000"/>
                </a:solidFill>
              </a:rPr>
              <a:t> a particular stage of life.</a:t>
            </a:r>
          </a:p>
          <a:p>
            <a:r>
              <a:rPr lang="en-US" sz="3200" b="1" dirty="0" smtClean="0">
                <a:solidFill>
                  <a:srgbClr val="FFCC66"/>
                </a:solidFill>
              </a:rPr>
              <a:t>The poem has the rhyme scheme </a:t>
            </a:r>
            <a:r>
              <a:rPr lang="en-US" sz="3200" b="1" dirty="0" smtClean="0">
                <a:solidFill>
                  <a:srgbClr val="C00000"/>
                </a:solidFill>
              </a:rPr>
              <a:t>AABB</a:t>
            </a:r>
            <a:endParaRPr lang="en-US" b="1" dirty="0" smtClean="0">
              <a:solidFill>
                <a:srgbClr val="C00000"/>
              </a:solidFill>
            </a:endParaRP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8229600" cy="6156960"/>
          </a:xfrm>
        </p:spPr>
        <p:txBody>
          <a:bodyPr/>
          <a:lstStyle/>
          <a:p>
            <a:pPr algn="ctr"/>
            <a:r>
              <a:rPr lang="en-US" b="1" dirty="0" smtClean="0">
                <a:solidFill>
                  <a:srgbClr val="FFFF00"/>
                </a:solidFill>
              </a:rPr>
              <a:t>Weavers</a:t>
            </a:r>
            <a:endParaRPr lang="en-US" b="1" dirty="0">
              <a:solidFill>
                <a:srgbClr val="FFFF00"/>
              </a:solidFill>
            </a:endParaRPr>
          </a:p>
        </p:txBody>
      </p:sp>
      <p:pic>
        <p:nvPicPr>
          <p:cNvPr id="4" name="Picture 3" descr="No change in definition of 'handloom': Textile Ministry - The Hindu"/>
          <p:cNvPicPr/>
          <p:nvPr/>
        </p:nvPicPr>
        <p:blipFill>
          <a:blip r:embed="rId2" cstate="print"/>
          <a:srcRect/>
          <a:stretch>
            <a:fillRect/>
          </a:stretch>
        </p:blipFill>
        <p:spPr bwMode="auto">
          <a:xfrm>
            <a:off x="152400" y="685800"/>
            <a:ext cx="8762999" cy="6019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solidFill>
            <a:schemeClr val="bg2">
              <a:lumMod val="50000"/>
            </a:schemeClr>
          </a:solidFill>
        </p:spPr>
        <p:txBody>
          <a:bodyPr>
            <a:normAutofit/>
          </a:bodyPr>
          <a:lstStyle/>
          <a:p>
            <a:r>
              <a:rPr lang="en-US" dirty="0" smtClean="0">
                <a:solidFill>
                  <a:srgbClr val="FF0000"/>
                </a:solidFill>
              </a:rPr>
              <a:t>POEM LINES</a:t>
            </a:r>
            <a:endParaRPr lang="en-US" dirty="0">
              <a:solidFill>
                <a:srgbClr val="FF0000"/>
              </a:solidFill>
            </a:endParaRPr>
          </a:p>
        </p:txBody>
      </p:sp>
      <p:sp>
        <p:nvSpPr>
          <p:cNvPr id="3" name="Content Placeholder 2"/>
          <p:cNvSpPr>
            <a:spLocks noGrp="1"/>
          </p:cNvSpPr>
          <p:nvPr>
            <p:ph sz="quarter" idx="1"/>
          </p:nvPr>
        </p:nvSpPr>
        <p:spPr>
          <a:xfrm>
            <a:off x="0" y="1219200"/>
            <a:ext cx="9144000" cy="5486400"/>
          </a:xfrm>
          <a:solidFill>
            <a:schemeClr val="accent5">
              <a:lumMod val="75000"/>
            </a:schemeClr>
          </a:solidFill>
        </p:spPr>
        <p:txBody>
          <a:bodyPr>
            <a:normAutofit/>
          </a:bodyPr>
          <a:lstStyle/>
          <a:p>
            <a:pPr>
              <a:buNone/>
            </a:pPr>
            <a:r>
              <a:rPr lang="en-US" sz="4000" b="1" dirty="0" smtClean="0">
                <a:solidFill>
                  <a:srgbClr val="00B0F0"/>
                </a:solidFill>
              </a:rPr>
              <a:t>WEAVERS, weaving at break of day,</a:t>
            </a:r>
          </a:p>
          <a:p>
            <a:pPr>
              <a:buNone/>
            </a:pPr>
            <a:r>
              <a:rPr lang="en-US" sz="4000" b="1" dirty="0" smtClean="0">
                <a:solidFill>
                  <a:srgbClr val="00B0F0"/>
                </a:solidFill>
              </a:rPr>
              <a:t>Why do you weave a garment so gay? . . .</a:t>
            </a:r>
          </a:p>
          <a:p>
            <a:pPr>
              <a:buNone/>
            </a:pPr>
            <a:r>
              <a:rPr lang="en-US" sz="4000" b="1" dirty="0" smtClean="0">
                <a:solidFill>
                  <a:srgbClr val="00B0F0"/>
                </a:solidFill>
              </a:rPr>
              <a:t>Blue as the wing of a </a:t>
            </a:r>
            <a:r>
              <a:rPr lang="en-US" sz="4000" b="1" dirty="0" smtClean="0">
                <a:solidFill>
                  <a:srgbClr val="FFFF00"/>
                </a:solidFill>
              </a:rPr>
              <a:t>halcyon</a:t>
            </a:r>
            <a:r>
              <a:rPr lang="en-US" sz="4000" b="1" dirty="0" smtClean="0">
                <a:solidFill>
                  <a:srgbClr val="00B0F0"/>
                </a:solidFill>
              </a:rPr>
              <a:t> wild,</a:t>
            </a:r>
          </a:p>
          <a:p>
            <a:pPr>
              <a:buNone/>
            </a:pPr>
            <a:r>
              <a:rPr lang="en-US" sz="4000" b="1" dirty="0" smtClean="0">
                <a:solidFill>
                  <a:srgbClr val="00B0F0"/>
                </a:solidFill>
              </a:rPr>
              <a:t>We weave the robes of a </a:t>
            </a:r>
            <a:r>
              <a:rPr lang="en-US" sz="4000" b="1" dirty="0" smtClean="0">
                <a:solidFill>
                  <a:srgbClr val="FFFF00"/>
                </a:solidFill>
              </a:rPr>
              <a:t>new-born child</a:t>
            </a:r>
            <a:r>
              <a:rPr lang="en-US" b="1" dirty="0" smtClean="0">
                <a:solidFill>
                  <a:srgbClr val="FFFF00"/>
                </a:solidFill>
              </a:rPr>
              <a:t>.</a:t>
            </a:r>
            <a:endParaRPr lang="en-US"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304800"/>
            <a:ext cx="8839200" cy="6324600"/>
          </a:xfrm>
          <a:solidFill>
            <a:srgbClr val="66FFFF"/>
          </a:solidFill>
        </p:spPr>
        <p:txBody>
          <a:bodyPr/>
          <a:lstStyle/>
          <a:p>
            <a:pPr algn="ctr"/>
            <a:r>
              <a:rPr lang="en-US" b="1" dirty="0" smtClean="0">
                <a:solidFill>
                  <a:srgbClr val="FF0000"/>
                </a:solidFill>
              </a:rPr>
              <a:t>Meanings</a:t>
            </a:r>
          </a:p>
          <a:p>
            <a:r>
              <a:rPr lang="en-US" b="1" dirty="0" smtClean="0">
                <a:solidFill>
                  <a:srgbClr val="C00000"/>
                </a:solidFill>
              </a:rPr>
              <a:t>A break of day – early morning</a:t>
            </a:r>
          </a:p>
          <a:p>
            <a:r>
              <a:rPr lang="en-US" b="1" dirty="0" smtClean="0">
                <a:solidFill>
                  <a:srgbClr val="C00000"/>
                </a:solidFill>
              </a:rPr>
              <a:t>Gay – brightly </a:t>
            </a:r>
            <a:r>
              <a:rPr lang="en-US" b="1" dirty="0" err="1" smtClean="0">
                <a:solidFill>
                  <a:srgbClr val="C00000"/>
                </a:solidFill>
              </a:rPr>
              <a:t>coloured</a:t>
            </a:r>
            <a:r>
              <a:rPr lang="en-US" b="1" dirty="0" smtClean="0">
                <a:solidFill>
                  <a:srgbClr val="C00000"/>
                </a:solidFill>
              </a:rPr>
              <a:t> (blue)</a:t>
            </a:r>
            <a:r>
              <a:rPr lang="en-US" b="1" dirty="0" err="1" smtClean="0">
                <a:solidFill>
                  <a:srgbClr val="C00000"/>
                </a:solidFill>
              </a:rPr>
              <a:t>loyalty,faith</a:t>
            </a:r>
            <a:endParaRPr lang="en-US" b="1" dirty="0" smtClean="0">
              <a:solidFill>
                <a:srgbClr val="C00000"/>
              </a:solidFill>
            </a:endParaRPr>
          </a:p>
          <a:p>
            <a:r>
              <a:rPr lang="en-US" b="1" dirty="0" smtClean="0">
                <a:solidFill>
                  <a:srgbClr val="C00000"/>
                </a:solidFill>
              </a:rPr>
              <a:t>Halcyon – a kingfisher bird.</a:t>
            </a:r>
          </a:p>
          <a:p>
            <a:r>
              <a:rPr lang="en-US" b="1" dirty="0" smtClean="0">
                <a:solidFill>
                  <a:srgbClr val="C00000"/>
                </a:solidFill>
              </a:rPr>
              <a:t>Garment- clothes</a:t>
            </a:r>
          </a:p>
          <a:p>
            <a:endParaRPr lang="en-US" dirty="0"/>
          </a:p>
        </p:txBody>
      </p:sp>
      <p:pic>
        <p:nvPicPr>
          <p:cNvPr id="4" name="Picture 3" descr="The kingfisher | Common kingfisher - Wikipedia | Wild birds photography,  Common kingfisher, Wild birds"/>
          <p:cNvPicPr/>
          <p:nvPr/>
        </p:nvPicPr>
        <p:blipFill>
          <a:blip r:embed="rId2" cstate="print"/>
          <a:srcRect/>
          <a:stretch>
            <a:fillRect/>
          </a:stretch>
        </p:blipFill>
        <p:spPr bwMode="auto">
          <a:xfrm>
            <a:off x="1600200" y="2743200"/>
            <a:ext cx="5410200" cy="3657600"/>
          </a:xfrm>
          <a:prstGeom prst="rect">
            <a:avLst/>
          </a:prstGeom>
          <a:solidFill>
            <a:srgbClr val="66FFFF"/>
          </a:solid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89</TotalTime>
  <Words>282</Words>
  <Application>Microsoft Office PowerPoint</Application>
  <PresentationFormat>On-screen Show (4:3)</PresentationFormat>
  <Paragraphs>58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Equity</vt:lpstr>
      <vt:lpstr>Slide 1</vt:lpstr>
      <vt:lpstr>Slide 2</vt:lpstr>
      <vt:lpstr>Slide 3</vt:lpstr>
      <vt:lpstr>Slide 4</vt:lpstr>
      <vt:lpstr>Slide 5</vt:lpstr>
      <vt:lpstr>Slide 6</vt:lpstr>
      <vt:lpstr>Slide 7</vt:lpstr>
      <vt:lpstr>POEM LINES</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ARUNKUMAR</dc:creator>
  <cp:lastModifiedBy>ARUN KUMAR</cp:lastModifiedBy>
  <cp:revision>29</cp:revision>
  <dcterms:created xsi:type="dcterms:W3CDTF">2020-09-12T06:26:11Z</dcterms:created>
  <dcterms:modified xsi:type="dcterms:W3CDTF">2023-04-08T08:38:28Z</dcterms:modified>
</cp:coreProperties>
</file>